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7" r:id="rId2"/>
    <p:sldId id="258" r:id="rId3"/>
    <p:sldId id="259" r:id="rId4"/>
    <p:sldId id="260" r:id="rId5"/>
    <p:sldId id="262" r:id="rId6"/>
    <p:sldId id="264" r:id="rId7"/>
    <p:sldId id="265" r:id="rId8"/>
    <p:sldId id="266" r:id="rId9"/>
    <p:sldId id="267" r:id="rId10"/>
    <p:sldId id="268" r:id="rId11"/>
    <p:sldId id="269" r:id="rId12"/>
    <p:sldId id="270" r:id="rId13"/>
    <p:sldId id="271" r:id="rId1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44"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2/6/2020</a:t>
            </a:fld>
            <a:endParaRPr lang="en-US"/>
          </a:p>
        </p:txBody>
      </p:sp>
      <p:sp>
        <p:nvSpPr>
          <p:cNvPr id="5" name="Rectangle 5"/>
          <p:cNvSpPr>
            <a:spLocks noGrp="1" noChangeArrowheads="1"/>
          </p:cNvSpPr>
          <p:nvPr>
            <p:ph type="ftr" sz="quarter" idx="11"/>
          </p:nvPr>
        </p:nvSpPr>
        <p:spPr>
          <a:ln/>
        </p:spPr>
        <p:txBody>
          <a:bodyPr/>
          <a:lstStyle>
            <a:lvl1pPr>
              <a:defRPr/>
            </a:lvl1pPr>
          </a:lstStyle>
          <a:p>
            <a:endParaRPr lang="en-US"/>
          </a:p>
        </p:txBody>
      </p:sp>
      <p:sp>
        <p:nvSpPr>
          <p:cNvPr id="6"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a:p>
        </p:txBody>
      </p:sp>
    </p:spTree>
    <p:extLst>
      <p:ext uri="{BB962C8B-B14F-4D97-AF65-F5344CB8AC3E}">
        <p14:creationId xmlns:p14="http://schemas.microsoft.com/office/powerpoint/2010/main" val="2120247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2/6/2020</a:t>
            </a:fld>
            <a:endParaRPr lang="en-US"/>
          </a:p>
        </p:txBody>
      </p:sp>
      <p:sp>
        <p:nvSpPr>
          <p:cNvPr id="5" name="Rectangle 5"/>
          <p:cNvSpPr>
            <a:spLocks noGrp="1" noChangeArrowheads="1"/>
          </p:cNvSpPr>
          <p:nvPr>
            <p:ph type="ftr" sz="quarter" idx="11"/>
          </p:nvPr>
        </p:nvSpPr>
        <p:spPr>
          <a:ln/>
        </p:spPr>
        <p:txBody>
          <a:bodyPr/>
          <a:lstStyle>
            <a:lvl1pPr>
              <a:defRPr/>
            </a:lvl1pPr>
          </a:lstStyle>
          <a:p>
            <a:endParaRPr lang="en-US"/>
          </a:p>
        </p:txBody>
      </p:sp>
      <p:sp>
        <p:nvSpPr>
          <p:cNvPr id="6"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a:p>
        </p:txBody>
      </p:sp>
    </p:spTree>
    <p:extLst>
      <p:ext uri="{BB962C8B-B14F-4D97-AF65-F5344CB8AC3E}">
        <p14:creationId xmlns:p14="http://schemas.microsoft.com/office/powerpoint/2010/main" val="5554141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4639"/>
            <a:ext cx="27432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09600" y="274639"/>
            <a:ext cx="80264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2/6/2020</a:t>
            </a:fld>
            <a:endParaRPr lang="en-US"/>
          </a:p>
        </p:txBody>
      </p:sp>
      <p:sp>
        <p:nvSpPr>
          <p:cNvPr id="5" name="Rectangle 5"/>
          <p:cNvSpPr>
            <a:spLocks noGrp="1" noChangeArrowheads="1"/>
          </p:cNvSpPr>
          <p:nvPr>
            <p:ph type="ftr" sz="quarter" idx="11"/>
          </p:nvPr>
        </p:nvSpPr>
        <p:spPr>
          <a:ln/>
        </p:spPr>
        <p:txBody>
          <a:bodyPr/>
          <a:lstStyle>
            <a:lvl1pPr>
              <a:defRPr/>
            </a:lvl1pPr>
          </a:lstStyle>
          <a:p>
            <a:endParaRPr lang="en-US"/>
          </a:p>
        </p:txBody>
      </p:sp>
      <p:sp>
        <p:nvSpPr>
          <p:cNvPr id="6"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a:p>
        </p:txBody>
      </p:sp>
    </p:spTree>
    <p:extLst>
      <p:ext uri="{BB962C8B-B14F-4D97-AF65-F5344CB8AC3E}">
        <p14:creationId xmlns:p14="http://schemas.microsoft.com/office/powerpoint/2010/main" val="46960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2/6/2020</a:t>
            </a:fld>
            <a:endParaRPr lang="en-US"/>
          </a:p>
        </p:txBody>
      </p:sp>
      <p:sp>
        <p:nvSpPr>
          <p:cNvPr id="5" name="Rectangle 5"/>
          <p:cNvSpPr>
            <a:spLocks noGrp="1" noChangeArrowheads="1"/>
          </p:cNvSpPr>
          <p:nvPr>
            <p:ph type="ftr" sz="quarter" idx="11"/>
          </p:nvPr>
        </p:nvSpPr>
        <p:spPr>
          <a:ln/>
        </p:spPr>
        <p:txBody>
          <a:bodyPr/>
          <a:lstStyle>
            <a:lvl1pPr>
              <a:defRPr/>
            </a:lvl1pPr>
          </a:lstStyle>
          <a:p>
            <a:endParaRPr lang="en-US"/>
          </a:p>
        </p:txBody>
      </p:sp>
      <p:sp>
        <p:nvSpPr>
          <p:cNvPr id="6"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a:p>
        </p:txBody>
      </p:sp>
    </p:spTree>
    <p:extLst>
      <p:ext uri="{BB962C8B-B14F-4D97-AF65-F5344CB8AC3E}">
        <p14:creationId xmlns:p14="http://schemas.microsoft.com/office/powerpoint/2010/main" val="3657691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1" y="1709739"/>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1" y="4589464"/>
            <a:ext cx="105156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2/6/2020</a:t>
            </a:fld>
            <a:endParaRPr lang="en-US"/>
          </a:p>
        </p:txBody>
      </p:sp>
      <p:sp>
        <p:nvSpPr>
          <p:cNvPr id="5" name="Rectangle 5"/>
          <p:cNvSpPr>
            <a:spLocks noGrp="1" noChangeArrowheads="1"/>
          </p:cNvSpPr>
          <p:nvPr>
            <p:ph type="ftr" sz="quarter" idx="11"/>
          </p:nvPr>
        </p:nvSpPr>
        <p:spPr>
          <a:ln/>
        </p:spPr>
        <p:txBody>
          <a:bodyPr/>
          <a:lstStyle>
            <a:lvl1pPr>
              <a:defRPr/>
            </a:lvl1pPr>
          </a:lstStyle>
          <a:p>
            <a:endParaRPr lang="en-US"/>
          </a:p>
        </p:txBody>
      </p:sp>
      <p:sp>
        <p:nvSpPr>
          <p:cNvPr id="6"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a:p>
        </p:txBody>
      </p:sp>
    </p:spTree>
    <p:extLst>
      <p:ext uri="{BB962C8B-B14F-4D97-AF65-F5344CB8AC3E}">
        <p14:creationId xmlns:p14="http://schemas.microsoft.com/office/powerpoint/2010/main" val="26298601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09600" y="1600201"/>
            <a:ext cx="53848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97600" y="1600201"/>
            <a:ext cx="53848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2/6/2020</a:t>
            </a:fld>
            <a:endParaRPr lang="en-US"/>
          </a:p>
        </p:txBody>
      </p:sp>
      <p:sp>
        <p:nvSpPr>
          <p:cNvPr id="6" name="Rectangle 5"/>
          <p:cNvSpPr>
            <a:spLocks noGrp="1" noChangeArrowheads="1"/>
          </p:cNvSpPr>
          <p:nvPr>
            <p:ph type="ftr" sz="quarter" idx="11"/>
          </p:nvPr>
        </p:nvSpPr>
        <p:spPr>
          <a:ln/>
        </p:spPr>
        <p:txBody>
          <a:bodyPr/>
          <a:lstStyle>
            <a:lvl1pPr>
              <a:defRPr/>
            </a:lvl1pPr>
          </a:lstStyle>
          <a:p>
            <a:endParaRPr lang="en-US"/>
          </a:p>
        </p:txBody>
      </p:sp>
      <p:sp>
        <p:nvSpPr>
          <p:cNvPr id="7"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a:p>
        </p:txBody>
      </p:sp>
    </p:spTree>
    <p:extLst>
      <p:ext uri="{BB962C8B-B14F-4D97-AF65-F5344CB8AC3E}">
        <p14:creationId xmlns:p14="http://schemas.microsoft.com/office/powerpoint/2010/main" val="326790524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40317" y="365126"/>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40318" y="1681163"/>
            <a:ext cx="5158316"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40318" y="2505075"/>
            <a:ext cx="5158316"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71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71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2/6/2020</a:t>
            </a:fld>
            <a:endParaRPr lang="en-US"/>
          </a:p>
        </p:txBody>
      </p:sp>
      <p:sp>
        <p:nvSpPr>
          <p:cNvPr id="8" name="Rectangle 5"/>
          <p:cNvSpPr>
            <a:spLocks noGrp="1" noChangeArrowheads="1"/>
          </p:cNvSpPr>
          <p:nvPr>
            <p:ph type="ftr" sz="quarter" idx="11"/>
          </p:nvPr>
        </p:nvSpPr>
        <p:spPr>
          <a:ln/>
        </p:spPr>
        <p:txBody>
          <a:bodyPr/>
          <a:lstStyle>
            <a:lvl1pPr>
              <a:defRPr/>
            </a:lvl1pPr>
          </a:lstStyle>
          <a:p>
            <a:endParaRPr lang="en-US"/>
          </a:p>
        </p:txBody>
      </p:sp>
      <p:sp>
        <p:nvSpPr>
          <p:cNvPr id="9"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a:p>
        </p:txBody>
      </p:sp>
    </p:spTree>
    <p:extLst>
      <p:ext uri="{BB962C8B-B14F-4D97-AF65-F5344CB8AC3E}">
        <p14:creationId xmlns:p14="http://schemas.microsoft.com/office/powerpoint/2010/main" val="83640388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2/6/2020</a:t>
            </a:fld>
            <a:endParaRPr lang="en-US"/>
          </a:p>
        </p:txBody>
      </p:sp>
      <p:sp>
        <p:nvSpPr>
          <p:cNvPr id="4" name="Rectangle 5"/>
          <p:cNvSpPr>
            <a:spLocks noGrp="1" noChangeArrowheads="1"/>
          </p:cNvSpPr>
          <p:nvPr>
            <p:ph type="ftr" sz="quarter" idx="11"/>
          </p:nvPr>
        </p:nvSpPr>
        <p:spPr>
          <a:ln/>
        </p:spPr>
        <p:txBody>
          <a:bodyPr/>
          <a:lstStyle>
            <a:lvl1pPr>
              <a:defRPr/>
            </a:lvl1pPr>
          </a:lstStyle>
          <a:p>
            <a:endParaRPr lang="en-US"/>
          </a:p>
        </p:txBody>
      </p:sp>
      <p:sp>
        <p:nvSpPr>
          <p:cNvPr id="5"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a:p>
        </p:txBody>
      </p:sp>
    </p:spTree>
    <p:extLst>
      <p:ext uri="{BB962C8B-B14F-4D97-AF65-F5344CB8AC3E}">
        <p14:creationId xmlns:p14="http://schemas.microsoft.com/office/powerpoint/2010/main" val="31146674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2/6/2020</a:t>
            </a:fld>
            <a:endParaRPr lang="en-US"/>
          </a:p>
        </p:txBody>
      </p:sp>
      <p:sp>
        <p:nvSpPr>
          <p:cNvPr id="3" name="Rectangle 5"/>
          <p:cNvSpPr>
            <a:spLocks noGrp="1" noChangeArrowheads="1"/>
          </p:cNvSpPr>
          <p:nvPr>
            <p:ph type="ftr" sz="quarter" idx="11"/>
          </p:nvPr>
        </p:nvSpPr>
        <p:spPr>
          <a:ln/>
        </p:spPr>
        <p:txBody>
          <a:bodyPr/>
          <a:lstStyle>
            <a:lvl1pPr>
              <a:defRPr/>
            </a:lvl1pPr>
          </a:lstStyle>
          <a:p>
            <a:endParaRPr lang="en-US"/>
          </a:p>
        </p:txBody>
      </p:sp>
      <p:sp>
        <p:nvSpPr>
          <p:cNvPr id="4"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a:p>
        </p:txBody>
      </p:sp>
    </p:spTree>
    <p:extLst>
      <p:ext uri="{BB962C8B-B14F-4D97-AF65-F5344CB8AC3E}">
        <p14:creationId xmlns:p14="http://schemas.microsoft.com/office/powerpoint/2010/main" val="235493183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40318" y="457200"/>
            <a:ext cx="393276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717" y="987426"/>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40318" y="2057400"/>
            <a:ext cx="393276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2/6/2020</a:t>
            </a:fld>
            <a:endParaRPr lang="en-US"/>
          </a:p>
        </p:txBody>
      </p:sp>
      <p:sp>
        <p:nvSpPr>
          <p:cNvPr id="6" name="Rectangle 5"/>
          <p:cNvSpPr>
            <a:spLocks noGrp="1" noChangeArrowheads="1"/>
          </p:cNvSpPr>
          <p:nvPr>
            <p:ph type="ftr" sz="quarter" idx="11"/>
          </p:nvPr>
        </p:nvSpPr>
        <p:spPr>
          <a:ln/>
        </p:spPr>
        <p:txBody>
          <a:bodyPr/>
          <a:lstStyle>
            <a:lvl1pPr>
              <a:defRPr/>
            </a:lvl1pPr>
          </a:lstStyle>
          <a:p>
            <a:endParaRPr lang="en-US"/>
          </a:p>
        </p:txBody>
      </p:sp>
      <p:sp>
        <p:nvSpPr>
          <p:cNvPr id="7"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a:p>
        </p:txBody>
      </p:sp>
    </p:spTree>
    <p:extLst>
      <p:ext uri="{BB962C8B-B14F-4D97-AF65-F5344CB8AC3E}">
        <p14:creationId xmlns:p14="http://schemas.microsoft.com/office/powerpoint/2010/main" val="208883424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40318" y="457200"/>
            <a:ext cx="393276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717" y="987426"/>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840318" y="2057400"/>
            <a:ext cx="393276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fld id="{3A762FA9-8BAA-4A7C-A3E7-1C6F15CE79A9}" type="datetimeFigureOut">
              <a:rPr lang="en-US" smtClean="0"/>
              <a:t>2/6/2020</a:t>
            </a:fld>
            <a:endParaRPr lang="en-US"/>
          </a:p>
        </p:txBody>
      </p:sp>
      <p:sp>
        <p:nvSpPr>
          <p:cNvPr id="6" name="Rectangle 5"/>
          <p:cNvSpPr>
            <a:spLocks noGrp="1" noChangeArrowheads="1"/>
          </p:cNvSpPr>
          <p:nvPr>
            <p:ph type="ftr" sz="quarter" idx="11"/>
          </p:nvPr>
        </p:nvSpPr>
        <p:spPr>
          <a:ln/>
        </p:spPr>
        <p:txBody>
          <a:bodyPr/>
          <a:lstStyle>
            <a:lvl1pPr>
              <a:defRPr/>
            </a:lvl1pPr>
          </a:lstStyle>
          <a:p>
            <a:endParaRPr lang="en-US"/>
          </a:p>
        </p:txBody>
      </p:sp>
      <p:sp>
        <p:nvSpPr>
          <p:cNvPr id="7" name="Rectangle 6"/>
          <p:cNvSpPr>
            <a:spLocks noGrp="1" noChangeArrowheads="1"/>
          </p:cNvSpPr>
          <p:nvPr>
            <p:ph type="sldNum" sz="quarter" idx="12"/>
          </p:nvPr>
        </p:nvSpPr>
        <p:spPr>
          <a:ln/>
        </p:spPr>
        <p:txBody>
          <a:bodyPr/>
          <a:lstStyle>
            <a:lvl1pPr>
              <a:defRPr/>
            </a:lvl1pPr>
          </a:lstStyle>
          <a:p>
            <a:fld id="{8A467063-40E6-45CE-AFC7-24359D216BA3}" type="slidenum">
              <a:rPr lang="en-US" smtClean="0"/>
              <a:t>‹#›</a:t>
            </a:fld>
            <a:endParaRPr lang="en-US"/>
          </a:p>
        </p:txBody>
      </p:sp>
    </p:spTree>
    <p:extLst>
      <p:ext uri="{BB962C8B-B14F-4D97-AF65-F5344CB8AC3E}">
        <p14:creationId xmlns:p14="http://schemas.microsoft.com/office/powerpoint/2010/main" val="24459493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0">
          <a:blip r:embed="rId13"/>
          <a:srcRect/>
          <a:stretch>
            <a:fillRect/>
          </a:stretch>
        </a:blip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09600" y="274638"/>
            <a:ext cx="109728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s-ES" smtClean="0"/>
              <a:t>Haga clic para cambiar el estilo de título	</a:t>
            </a:r>
          </a:p>
        </p:txBody>
      </p:sp>
      <p:sp>
        <p:nvSpPr>
          <p:cNvPr id="1027" name="Rectangle 3"/>
          <p:cNvSpPr>
            <a:spLocks noGrp="1" noChangeArrowheads="1"/>
          </p:cNvSpPr>
          <p:nvPr>
            <p:ph type="body" idx="1"/>
          </p:nvPr>
        </p:nvSpPr>
        <p:spPr bwMode="auto">
          <a:xfrm>
            <a:off x="609600" y="1600201"/>
            <a:ext cx="109728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p>
        </p:txBody>
      </p:sp>
      <p:sp>
        <p:nvSpPr>
          <p:cNvPr id="1028" name="Rectangle 4"/>
          <p:cNvSpPr>
            <a:spLocks noGrp="1" noChangeArrowheads="1"/>
          </p:cNvSpPr>
          <p:nvPr>
            <p:ph type="dt" sz="half" idx="2"/>
          </p:nvPr>
        </p:nvSpPr>
        <p:spPr bwMode="auto">
          <a:xfrm>
            <a:off x="609600" y="6245225"/>
            <a:ext cx="28448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400"/>
            </a:lvl1pPr>
          </a:lstStyle>
          <a:p>
            <a:fld id="{3A762FA9-8BAA-4A7C-A3E7-1C6F15CE79A9}" type="datetimeFigureOut">
              <a:rPr lang="en-US" smtClean="0"/>
              <a:t>2/6/2020</a:t>
            </a:fld>
            <a:endParaRPr lang="en-US"/>
          </a:p>
        </p:txBody>
      </p:sp>
      <p:sp>
        <p:nvSpPr>
          <p:cNvPr id="1029" name="Rectangle 5"/>
          <p:cNvSpPr>
            <a:spLocks noGrp="1" noChangeArrowheads="1"/>
          </p:cNvSpPr>
          <p:nvPr>
            <p:ph type="ftr" sz="quarter" idx="3"/>
          </p:nvPr>
        </p:nvSpPr>
        <p:spPr bwMode="auto">
          <a:xfrm>
            <a:off x="4165600" y="6245225"/>
            <a:ext cx="38608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eaLnBrk="1" hangingPunct="1">
              <a:defRPr sz="1400"/>
            </a:lvl1pPr>
          </a:lstStyle>
          <a:p>
            <a:endParaRPr lang="en-US"/>
          </a:p>
        </p:txBody>
      </p:sp>
      <p:sp>
        <p:nvSpPr>
          <p:cNvPr id="1030" name="Rectangle 6"/>
          <p:cNvSpPr>
            <a:spLocks noGrp="1" noChangeArrowheads="1"/>
          </p:cNvSpPr>
          <p:nvPr>
            <p:ph type="sldNum" sz="quarter" idx="4"/>
          </p:nvPr>
        </p:nvSpPr>
        <p:spPr bwMode="auto">
          <a:xfrm>
            <a:off x="8737600" y="6245225"/>
            <a:ext cx="28448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400"/>
            </a:lvl1pPr>
          </a:lstStyle>
          <a:p>
            <a:fld id="{8A467063-40E6-45CE-AFC7-24359D216BA3}" type="slidenum">
              <a:rPr lang="en-US" smtClean="0"/>
              <a:t>‹#›</a:t>
            </a:fld>
            <a:endParaRPr lang="en-US"/>
          </a:p>
        </p:txBody>
      </p:sp>
    </p:spTree>
    <p:extLst>
      <p:ext uri="{BB962C8B-B14F-4D97-AF65-F5344CB8AC3E}">
        <p14:creationId xmlns:p14="http://schemas.microsoft.com/office/powerpoint/2010/main" val="54457402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rtl="0" eaLnBrk="1" fontAlgn="base" hangingPunct="1">
        <a:spcBef>
          <a:spcPct val="0"/>
        </a:spcBef>
        <a:spcAft>
          <a:spcPct val="0"/>
        </a:spcAft>
        <a:defRPr sz="4400" kern="1200">
          <a:solidFill>
            <a:schemeClr val="tx2"/>
          </a:solidFill>
          <a:latin typeface="+mj-lt"/>
          <a:ea typeface="+mj-ea"/>
          <a:cs typeface="+mj-cs"/>
        </a:defRPr>
      </a:lvl1pPr>
      <a:lvl2pPr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2pPr>
      <a:lvl3pPr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3pPr>
      <a:lvl4pPr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4pPr>
      <a:lvl5pPr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5pPr>
      <a:lvl6pPr marL="457200"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6pPr>
      <a:lvl7pPr marL="914400"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7pPr>
      <a:lvl8pPr marL="1371600"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8pPr>
      <a:lvl9pPr marL="1828800" algn="ctr" rtl="0" eaLnBrk="1" fontAlgn="base" hangingPunct="1">
        <a:spcBef>
          <a:spcPct val="0"/>
        </a:spcBef>
        <a:spcAft>
          <a:spcPct val="0"/>
        </a:spcAft>
        <a:defRPr sz="4400">
          <a:solidFill>
            <a:schemeClr val="tx2"/>
          </a:solidFill>
          <a:latin typeface="Arial" panose="020B0604020202020204" pitchFamily="34" charset="0"/>
          <a:cs typeface="Arial" panose="020B0604020202020204" pitchFamily="34" charset="0"/>
        </a:defRPr>
      </a:lvl9pPr>
    </p:titleStyle>
    <p:bodyStyle>
      <a:lvl1pPr marL="342900" indent="-342900" algn="l" rtl="0" eaLnBrk="1" fontAlgn="base" hangingPunct="1">
        <a:spcBef>
          <a:spcPct val="20000"/>
        </a:spcBef>
        <a:spcAft>
          <a:spcPct val="0"/>
        </a:spcAft>
        <a:buChar char="•"/>
        <a:defRPr sz="3200" kern="1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kern="1200">
          <a:solidFill>
            <a:schemeClr val="tx1"/>
          </a:solidFill>
          <a:latin typeface="+mn-lt"/>
          <a:ea typeface="+mn-ea"/>
          <a:cs typeface="+mn-cs"/>
        </a:defRPr>
      </a:lvl2pPr>
      <a:lvl3pPr marL="1143000" indent="-228600" algn="l" rtl="0" eaLnBrk="1" fontAlgn="base" hangingPunct="1">
        <a:spcBef>
          <a:spcPct val="20000"/>
        </a:spcBef>
        <a:spcAft>
          <a:spcPct val="0"/>
        </a:spcAft>
        <a:buChar char="•"/>
        <a:defRPr sz="2400" kern="1200">
          <a:solidFill>
            <a:schemeClr val="tx1"/>
          </a:solidFill>
          <a:latin typeface="+mn-lt"/>
          <a:ea typeface="+mn-ea"/>
          <a:cs typeface="+mn-cs"/>
        </a:defRPr>
      </a:lvl3pPr>
      <a:lvl4pPr marL="1600200" indent="-228600" algn="l" rtl="0" eaLnBrk="1" fontAlgn="base" hangingPunct="1">
        <a:spcBef>
          <a:spcPct val="20000"/>
        </a:spcBef>
        <a:spcAft>
          <a:spcPct val="0"/>
        </a:spcAft>
        <a:buChar char="–"/>
        <a:defRPr sz="2000" kern="1200">
          <a:solidFill>
            <a:schemeClr val="tx1"/>
          </a:solidFill>
          <a:latin typeface="+mn-lt"/>
          <a:ea typeface="+mn-ea"/>
          <a:cs typeface="+mn-cs"/>
        </a:defRPr>
      </a:lvl4pPr>
      <a:lvl5pPr marL="2057400" indent="-228600" algn="l" rtl="0" eaLnBrk="1" fontAlgn="base" hangingPunct="1">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18941" y="1600201"/>
            <a:ext cx="11363459" cy="4525963"/>
          </a:xfrm>
        </p:spPr>
        <p:txBody>
          <a:bodyPr/>
          <a:lstStyle/>
          <a:p>
            <a:pPr marL="0" indent="0" algn="ctr">
              <a:buNone/>
            </a:pPr>
            <a:endParaRPr lang="en-US" sz="4800" dirty="0" smtClean="0"/>
          </a:p>
          <a:p>
            <a:pPr marL="0" indent="0" algn="ctr">
              <a:buNone/>
            </a:pPr>
            <a:r>
              <a:rPr lang="en-US" sz="4800" dirty="0" smtClean="0"/>
              <a:t>Wholesale  </a:t>
            </a:r>
            <a:r>
              <a:rPr lang="en-US" sz="4800" dirty="0"/>
              <a:t>&amp; Retail Trade</a:t>
            </a:r>
          </a:p>
        </p:txBody>
      </p:sp>
    </p:spTree>
    <p:extLst>
      <p:ext uri="{BB962C8B-B14F-4D97-AF65-F5344CB8AC3E}">
        <p14:creationId xmlns:p14="http://schemas.microsoft.com/office/powerpoint/2010/main" val="162474106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Types of RETAILING</a:t>
            </a:r>
            <a:endParaRPr lang="en-US" dirty="0"/>
          </a:p>
        </p:txBody>
      </p:sp>
      <p:sp>
        <p:nvSpPr>
          <p:cNvPr id="3" name="Content Placeholder 2"/>
          <p:cNvSpPr>
            <a:spLocks noGrp="1"/>
          </p:cNvSpPr>
          <p:nvPr>
            <p:ph idx="1"/>
          </p:nvPr>
        </p:nvSpPr>
        <p:spPr/>
        <p:txBody>
          <a:bodyPr/>
          <a:lstStyle/>
          <a:p>
            <a:pPr>
              <a:buFont typeface="Wingdings" panose="05000000000000000000" pitchFamily="2" charset="2"/>
              <a:buChar char="q"/>
            </a:pPr>
            <a:r>
              <a:rPr lang="en-US" sz="2400" b="1" dirty="0"/>
              <a:t>SMALL SCALE </a:t>
            </a:r>
            <a:r>
              <a:rPr lang="en-US" sz="2400" b="1" dirty="0" smtClean="0"/>
              <a:t>RETAILING</a:t>
            </a:r>
          </a:p>
          <a:p>
            <a:r>
              <a:rPr lang="en-US" sz="1800" dirty="0" smtClean="0"/>
              <a:t>House to house retailers</a:t>
            </a:r>
          </a:p>
          <a:p>
            <a:r>
              <a:rPr lang="en-US" sz="1800" dirty="0" smtClean="0"/>
              <a:t>Part-time retailers</a:t>
            </a:r>
          </a:p>
          <a:p>
            <a:r>
              <a:rPr lang="en-US" sz="1800" dirty="0" smtClean="0"/>
              <a:t>Ordinary shopkeepers</a:t>
            </a:r>
          </a:p>
          <a:p>
            <a:pPr marL="0" indent="0">
              <a:buNone/>
            </a:pPr>
            <a:endParaRPr lang="en-US" sz="1800" dirty="0"/>
          </a:p>
          <a:p>
            <a:pPr>
              <a:buFont typeface="Wingdings" panose="05000000000000000000" pitchFamily="2" charset="2"/>
              <a:buChar char="q"/>
            </a:pPr>
            <a:r>
              <a:rPr lang="en-US" sz="2400" b="1" dirty="0" smtClean="0"/>
              <a:t>LARGE </a:t>
            </a:r>
            <a:r>
              <a:rPr lang="en-US" sz="2400" b="1" dirty="0"/>
              <a:t>SCALE </a:t>
            </a:r>
            <a:r>
              <a:rPr lang="en-US" sz="2400" b="1" dirty="0" smtClean="0"/>
              <a:t>RETAILING</a:t>
            </a:r>
          </a:p>
          <a:p>
            <a:r>
              <a:rPr lang="en-US" sz="1800" dirty="0"/>
              <a:t>D</a:t>
            </a:r>
            <a:r>
              <a:rPr lang="en-US" sz="1800" dirty="0" smtClean="0"/>
              <a:t>epartmental stores</a:t>
            </a:r>
          </a:p>
          <a:p>
            <a:r>
              <a:rPr lang="en-US" sz="1800" dirty="0" smtClean="0"/>
              <a:t>Multiple shop/ chain store</a:t>
            </a:r>
          </a:p>
          <a:p>
            <a:r>
              <a:rPr lang="en-US" sz="1800" dirty="0" smtClean="0"/>
              <a:t>Mail order business</a:t>
            </a:r>
            <a:endParaRPr lang="en-US" sz="1800" dirty="0"/>
          </a:p>
        </p:txBody>
      </p:sp>
    </p:spTree>
    <p:extLst>
      <p:ext uri="{BB962C8B-B14F-4D97-AF65-F5344CB8AC3E}">
        <p14:creationId xmlns:p14="http://schemas.microsoft.com/office/powerpoint/2010/main" val="277566935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Departmental stores</a:t>
            </a:r>
            <a:br>
              <a:rPr lang="en-US" dirty="0"/>
            </a:br>
            <a:endParaRPr lang="en-US" dirty="0"/>
          </a:p>
        </p:txBody>
      </p:sp>
      <p:sp>
        <p:nvSpPr>
          <p:cNvPr id="3" name="Content Placeholder 2"/>
          <p:cNvSpPr>
            <a:spLocks noGrp="1"/>
          </p:cNvSpPr>
          <p:nvPr>
            <p:ph idx="1"/>
          </p:nvPr>
        </p:nvSpPr>
        <p:spPr>
          <a:xfrm>
            <a:off x="51515" y="940157"/>
            <a:ext cx="12088969" cy="5499279"/>
          </a:xfrm>
        </p:spPr>
        <p:txBody>
          <a:bodyPr/>
          <a:lstStyle/>
          <a:p>
            <a:pPr marL="0" indent="0">
              <a:buNone/>
            </a:pPr>
            <a:r>
              <a:rPr lang="en-US" sz="1800" b="1" u="sng" dirty="0"/>
              <a:t>ADVANTAGES</a:t>
            </a:r>
            <a:r>
              <a:rPr lang="en-US" sz="1400" dirty="0"/>
              <a:t/>
            </a:r>
            <a:br>
              <a:rPr lang="en-US" sz="1400" dirty="0"/>
            </a:br>
            <a:r>
              <a:rPr lang="en-US" sz="1400" dirty="0"/>
              <a:t>The advantages of running a departmental stores are as follow</a:t>
            </a:r>
            <a:r>
              <a:rPr lang="en-US" sz="1400" dirty="0" smtClean="0"/>
              <a:t>;</a:t>
            </a:r>
          </a:p>
          <a:p>
            <a:pPr marL="0" indent="0">
              <a:buNone/>
            </a:pPr>
            <a:r>
              <a:rPr lang="en-US" sz="1400" dirty="0"/>
              <a:t/>
            </a:r>
            <a:br>
              <a:rPr lang="en-US" sz="1400" dirty="0"/>
            </a:br>
            <a:r>
              <a:rPr lang="en-US" sz="1400" dirty="0"/>
              <a:t>1. The central side of departmental store gives it more advantages over a small scale retail store</a:t>
            </a:r>
            <a:r>
              <a:rPr lang="en-US" sz="1400" dirty="0" smtClean="0"/>
              <a:t>.</a:t>
            </a:r>
          </a:p>
          <a:p>
            <a:pPr marL="0" indent="0">
              <a:buNone/>
            </a:pPr>
            <a:r>
              <a:rPr lang="en-US" sz="1400" dirty="0"/>
              <a:t/>
            </a:r>
            <a:br>
              <a:rPr lang="en-US" sz="1400" dirty="0"/>
            </a:br>
            <a:r>
              <a:rPr lang="en-US" sz="1400" dirty="0"/>
              <a:t>2. It provides efficient service to the customers like saving of time, car parking, telephone etc</a:t>
            </a:r>
            <a:r>
              <a:rPr lang="en-US" sz="1400" dirty="0" smtClean="0"/>
              <a:t>.</a:t>
            </a:r>
          </a:p>
          <a:p>
            <a:pPr marL="0" indent="0">
              <a:buNone/>
            </a:pPr>
            <a:r>
              <a:rPr lang="en-US" sz="1400" dirty="0"/>
              <a:t/>
            </a:r>
            <a:br>
              <a:rPr lang="en-US" sz="1400" dirty="0"/>
            </a:br>
            <a:r>
              <a:rPr lang="en-US" sz="1400" dirty="0"/>
              <a:t>3. Such stores often create a demand for a commodity. A customer is sometimes induced to purchase other things also when finds them nicely placed in various section of store</a:t>
            </a:r>
            <a:r>
              <a:rPr lang="en-US" sz="1400" dirty="0" smtClean="0"/>
              <a:t>.</a:t>
            </a:r>
          </a:p>
          <a:p>
            <a:pPr marL="0" indent="0">
              <a:buNone/>
            </a:pPr>
            <a:r>
              <a:rPr lang="en-US" sz="1400" dirty="0"/>
              <a:t/>
            </a:r>
            <a:br>
              <a:rPr lang="en-US" sz="1400" dirty="0"/>
            </a:br>
            <a:r>
              <a:rPr lang="en-US" sz="1400" dirty="0"/>
              <a:t>4. The price in departmental stores are less than in retailers shops because of the economy of large scale buying</a:t>
            </a:r>
            <a:r>
              <a:rPr lang="en-US" sz="1400" dirty="0" smtClean="0"/>
              <a:t>.</a:t>
            </a:r>
          </a:p>
          <a:p>
            <a:pPr marL="0" indent="0">
              <a:buNone/>
            </a:pPr>
            <a:r>
              <a:rPr lang="en-US" sz="1400" dirty="0"/>
              <a:t/>
            </a:r>
            <a:br>
              <a:rPr lang="en-US" sz="1400" dirty="0"/>
            </a:br>
            <a:r>
              <a:rPr lang="en-US" sz="1400" dirty="0"/>
              <a:t>5. One department advertises for the other department</a:t>
            </a:r>
            <a:r>
              <a:rPr lang="en-US" sz="1400" dirty="0" smtClean="0"/>
              <a:t>.</a:t>
            </a:r>
          </a:p>
          <a:p>
            <a:pPr marL="0" indent="0">
              <a:buNone/>
            </a:pPr>
            <a:r>
              <a:rPr lang="en-US" sz="1400" dirty="0"/>
              <a:t/>
            </a:r>
            <a:br>
              <a:rPr lang="en-US" sz="1400" dirty="0"/>
            </a:br>
            <a:r>
              <a:rPr lang="en-US" sz="1800" b="1" u="sng" dirty="0"/>
              <a:t>DISADVANTAGES</a:t>
            </a:r>
            <a:r>
              <a:rPr lang="en-US" sz="1400" dirty="0"/>
              <a:t/>
            </a:r>
            <a:br>
              <a:rPr lang="en-US" sz="1400" dirty="0"/>
            </a:br>
            <a:r>
              <a:rPr lang="en-US" sz="1400" dirty="0"/>
              <a:t>1. The elaborated service provided by the store tends to increase overhead expenses</a:t>
            </a:r>
            <a:r>
              <a:rPr lang="en-US" sz="1400" dirty="0" smtClean="0"/>
              <a:t>.</a:t>
            </a:r>
          </a:p>
          <a:p>
            <a:pPr marL="0" indent="0">
              <a:buNone/>
            </a:pPr>
            <a:r>
              <a:rPr lang="en-US" sz="1400" dirty="0"/>
              <a:t/>
            </a:r>
            <a:br>
              <a:rPr lang="en-US" sz="1400" dirty="0"/>
            </a:br>
            <a:r>
              <a:rPr lang="en-US" sz="1400" dirty="0"/>
              <a:t>2. The location of such stores </a:t>
            </a:r>
            <a:r>
              <a:rPr lang="en-US" sz="1400" dirty="0" smtClean="0"/>
              <a:t>is </a:t>
            </a:r>
            <a:r>
              <a:rPr lang="en-US" sz="1400" dirty="0"/>
              <a:t>a</a:t>
            </a:r>
            <a:r>
              <a:rPr lang="en-US" sz="1400" dirty="0" smtClean="0"/>
              <a:t>way </a:t>
            </a:r>
            <a:r>
              <a:rPr lang="en-US" sz="1400" dirty="0"/>
              <a:t>from population residential areas. It is difficult for the large scale retailers enterprises </a:t>
            </a:r>
            <a:r>
              <a:rPr lang="en-US" sz="1400" dirty="0" smtClean="0"/>
              <a:t>i.e. </a:t>
            </a:r>
            <a:r>
              <a:rPr lang="en-US" sz="1400" dirty="0"/>
              <a:t>departmental store to take away the share of profit of the small retailers because they are located in central parts of the city and the people living in the suburbs and the other parts may not be served.</a:t>
            </a:r>
          </a:p>
        </p:txBody>
      </p:sp>
    </p:spTree>
    <p:extLst>
      <p:ext uri="{BB962C8B-B14F-4D97-AF65-F5344CB8AC3E}">
        <p14:creationId xmlns:p14="http://schemas.microsoft.com/office/powerpoint/2010/main" val="180508574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i="1" u="sng" dirty="0"/>
              <a:t>MULTIPLE SHOP/ CHAIN STORE</a:t>
            </a:r>
            <a:endParaRPr lang="en-US" dirty="0"/>
          </a:p>
        </p:txBody>
      </p:sp>
      <p:sp>
        <p:nvSpPr>
          <p:cNvPr id="3" name="Content Placeholder 2"/>
          <p:cNvSpPr>
            <a:spLocks noGrp="1"/>
          </p:cNvSpPr>
          <p:nvPr>
            <p:ph idx="1"/>
          </p:nvPr>
        </p:nvSpPr>
        <p:spPr>
          <a:xfrm>
            <a:off x="206062" y="1417639"/>
            <a:ext cx="11835684" cy="4708526"/>
          </a:xfrm>
        </p:spPr>
        <p:txBody>
          <a:bodyPr/>
          <a:lstStyle/>
          <a:p>
            <a:pPr marL="0" indent="0">
              <a:buNone/>
            </a:pPr>
            <a:r>
              <a:rPr lang="en-US" sz="1800" b="1" u="sng" dirty="0" smtClean="0"/>
              <a:t>ADVANTAGES</a:t>
            </a:r>
          </a:p>
          <a:p>
            <a:pPr marL="0" indent="0">
              <a:buNone/>
            </a:pPr>
            <a:r>
              <a:rPr lang="en-US" sz="1200" dirty="0"/>
              <a:t/>
            </a:r>
            <a:br>
              <a:rPr lang="en-US" sz="1200" dirty="0"/>
            </a:br>
            <a:r>
              <a:rPr lang="en-US" sz="1400" dirty="0"/>
              <a:t>The multiple shop system enjoys all the advantages which normally accrue to large scale enterprise namely , economies of buying in larger quantities, centralized and highly sufficient control and experts advertising of firm’s special lines. In addition to these there are the following advantages particular to multiple shops</a:t>
            </a:r>
            <a:r>
              <a:rPr lang="en-US" sz="1400" dirty="0" smtClean="0"/>
              <a:t>;</a:t>
            </a:r>
          </a:p>
          <a:p>
            <a:pPr marL="0" indent="0">
              <a:buNone/>
            </a:pPr>
            <a:r>
              <a:rPr lang="en-US" sz="1400" dirty="0"/>
              <a:t/>
            </a:r>
            <a:br>
              <a:rPr lang="en-US" sz="1400" dirty="0"/>
            </a:br>
            <a:r>
              <a:rPr lang="en-US" sz="1400" dirty="0"/>
              <a:t>1. Shortages of stock at any branch may be made up by transfer from one branch to another.</a:t>
            </a:r>
            <a:br>
              <a:rPr lang="en-US" sz="1400" dirty="0"/>
            </a:br>
            <a:r>
              <a:rPr lang="en-US" sz="1400" dirty="0" smtClean="0"/>
              <a:t>2. A speedy turnover of stock is attain and be accentuated by </a:t>
            </a:r>
            <a:r>
              <a:rPr lang="en-US" sz="1400" dirty="0"/>
              <a:t>studying sales figures to discover which of the goods are slow moving and then concentrating advertising effort on these items only</a:t>
            </a:r>
            <a:r>
              <a:rPr lang="en-US" sz="1400" dirty="0" smtClean="0"/>
              <a:t>.</a:t>
            </a:r>
            <a:r>
              <a:rPr lang="en-US" sz="1400" dirty="0"/>
              <a:t/>
            </a:r>
            <a:br>
              <a:rPr lang="en-US" sz="1400" dirty="0"/>
            </a:br>
            <a:r>
              <a:rPr lang="en-US" sz="1400" dirty="0"/>
              <a:t>3. As a result of speedy turnover, multiple shops are able to run their business at slightly lower cost than the other types.</a:t>
            </a:r>
            <a:br>
              <a:rPr lang="en-US" sz="1400" dirty="0"/>
            </a:br>
            <a:r>
              <a:rPr lang="en-US" sz="1400" dirty="0"/>
              <a:t>4. As sales are made on cash basis , there are no bad debts and no expense of maintaining a large clerical staff.</a:t>
            </a:r>
            <a:br>
              <a:rPr lang="en-US" sz="1400" dirty="0"/>
            </a:br>
            <a:r>
              <a:rPr lang="en-US" sz="1400" dirty="0"/>
              <a:t>5. The multiple stop benefits also from the fact that numerous branches can cater easily and efficiently for customers at comparatively short distance from their residence. The total number of its customers is larger than that of a single store or departmental store.</a:t>
            </a:r>
            <a:br>
              <a:rPr lang="en-US" sz="1400" dirty="0"/>
            </a:br>
            <a:r>
              <a:rPr lang="en-US" sz="1400" dirty="0"/>
              <a:t>6. Each branch in itself is an advertisement for other branches and so long as the goods sold are of good quality in relation to the price, there is no limit to the number of branches that an efficient concern my </a:t>
            </a:r>
            <a:r>
              <a:rPr lang="en-US" sz="1400" dirty="0" smtClean="0"/>
              <a:t>control</a:t>
            </a:r>
          </a:p>
          <a:p>
            <a:pPr marL="0" indent="0">
              <a:buNone/>
            </a:pPr>
            <a:r>
              <a:rPr lang="en-US" sz="1200" dirty="0"/>
              <a:t/>
            </a:r>
            <a:br>
              <a:rPr lang="en-US" sz="1200" dirty="0"/>
            </a:br>
            <a:r>
              <a:rPr lang="en-US" sz="1800" b="1" u="sng" dirty="0" smtClean="0"/>
              <a:t>LIMITATION</a:t>
            </a:r>
          </a:p>
          <a:p>
            <a:pPr marL="0" indent="0">
              <a:buNone/>
            </a:pPr>
            <a:r>
              <a:rPr lang="en-US" sz="1400" dirty="0"/>
              <a:t/>
            </a:r>
            <a:br>
              <a:rPr lang="en-US" sz="1400" dirty="0"/>
            </a:br>
            <a:r>
              <a:rPr lang="en-US" sz="1400" dirty="0"/>
              <a:t>Multiple shops suffer two limitation. Firstly they have to meet heavy expenses. Much of the difference between their buying and selling prices is absorbed by high rents of big promises in busy streets, with rules proportionately higher and by provision for writing off the initial cost of new shop fronts and new equipment and by the maintenance of poorly paying branches in places where the trade is not enough. Secondly many managers and staff do not, without constant supervision, take the same interest in their duties as the proprietors would be</a:t>
            </a:r>
            <a:r>
              <a:rPr lang="en-US" sz="1200" dirty="0"/>
              <a:t>.</a:t>
            </a:r>
            <a:r>
              <a:rPr lang="en-US" dirty="0"/>
              <a:t/>
            </a:r>
            <a:br>
              <a:rPr lang="en-US" dirty="0"/>
            </a:br>
            <a:endParaRPr lang="en-US" dirty="0"/>
          </a:p>
        </p:txBody>
      </p:sp>
    </p:spTree>
    <p:extLst>
      <p:ext uri="{BB962C8B-B14F-4D97-AF65-F5344CB8AC3E}">
        <p14:creationId xmlns:p14="http://schemas.microsoft.com/office/powerpoint/2010/main" val="334237844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i="1" u="sng" dirty="0"/>
              <a:t>MAIL ORDER BUSINESS</a:t>
            </a:r>
            <a:endParaRPr lang="en-US" dirty="0"/>
          </a:p>
        </p:txBody>
      </p:sp>
      <p:sp>
        <p:nvSpPr>
          <p:cNvPr id="3" name="Content Placeholder 2"/>
          <p:cNvSpPr>
            <a:spLocks noGrp="1"/>
          </p:cNvSpPr>
          <p:nvPr>
            <p:ph idx="1"/>
          </p:nvPr>
        </p:nvSpPr>
        <p:spPr>
          <a:xfrm>
            <a:off x="0" y="1600201"/>
            <a:ext cx="11951594" cy="4525963"/>
          </a:xfrm>
        </p:spPr>
        <p:txBody>
          <a:bodyPr/>
          <a:lstStyle/>
          <a:p>
            <a:pPr marL="0" indent="0">
              <a:buNone/>
            </a:pPr>
            <a:r>
              <a:rPr lang="en-US" sz="1400" b="1" u="sng" dirty="0" smtClean="0"/>
              <a:t>ADVANTAGES</a:t>
            </a:r>
          </a:p>
          <a:p>
            <a:pPr marL="0" indent="0">
              <a:buNone/>
            </a:pPr>
            <a:r>
              <a:rPr lang="en-US" sz="1400" dirty="0"/>
              <a:t/>
            </a:r>
            <a:br>
              <a:rPr lang="en-US" sz="1400" dirty="0"/>
            </a:br>
            <a:r>
              <a:rPr lang="en-US" sz="1400" dirty="0"/>
              <a:t>1. Expenses and expensive shop, fronts etc. Are eliminated.</a:t>
            </a:r>
            <a:br>
              <a:rPr lang="en-US" sz="1400" dirty="0"/>
            </a:br>
            <a:r>
              <a:rPr lang="en-US" sz="1400" dirty="0"/>
              <a:t>2. The sales in direct touch with the buyers and therefore it is generally to know the demands of customers more easily.</a:t>
            </a:r>
            <a:br>
              <a:rPr lang="en-US" sz="1400" dirty="0"/>
            </a:br>
            <a:r>
              <a:rPr lang="en-US" sz="1400" dirty="0"/>
              <a:t>3. Advertising may be more effectively carried out since the results may be checked up with fair accuracy.</a:t>
            </a:r>
            <a:br>
              <a:rPr lang="en-US" sz="1400" dirty="0"/>
            </a:br>
            <a:r>
              <a:rPr lang="en-US" sz="1400" dirty="0"/>
              <a:t>4. The actual selling is reduced to routine the work being performed by low grade workers and hence cheaper </a:t>
            </a:r>
            <a:r>
              <a:rPr lang="en-US" sz="1400" dirty="0" smtClean="0"/>
              <a:t>labor.</a:t>
            </a:r>
            <a:r>
              <a:rPr lang="en-US" sz="1400" dirty="0"/>
              <a:t/>
            </a:r>
            <a:br>
              <a:rPr lang="en-US" sz="1400" dirty="0"/>
            </a:br>
            <a:r>
              <a:rPr lang="en-US" sz="1400" dirty="0"/>
              <a:t>The sales appeal may be designed by experts and is not dependent upon the capacity of individual salesman. The customer buys sitting at his home and therefore saves himself from botherations of different types</a:t>
            </a:r>
            <a:r>
              <a:rPr lang="en-US" sz="1400" dirty="0" smtClean="0"/>
              <a:t>.</a:t>
            </a:r>
          </a:p>
          <a:p>
            <a:pPr marL="0" indent="0">
              <a:buNone/>
            </a:pPr>
            <a:r>
              <a:rPr lang="en-US" sz="1400" dirty="0"/>
              <a:t/>
            </a:r>
            <a:br>
              <a:rPr lang="en-US" sz="1400" dirty="0"/>
            </a:br>
            <a:r>
              <a:rPr lang="en-US" sz="1400" b="1" u="sng" dirty="0" smtClean="0"/>
              <a:t>DISADVANTAGES</a:t>
            </a:r>
          </a:p>
          <a:p>
            <a:pPr marL="0" indent="0">
              <a:buNone/>
            </a:pPr>
            <a:r>
              <a:rPr lang="en-US" sz="1400" dirty="0"/>
              <a:t/>
            </a:r>
            <a:br>
              <a:rPr lang="en-US" sz="1400" dirty="0"/>
            </a:br>
            <a:r>
              <a:rPr lang="en-US" sz="1400" dirty="0"/>
              <a:t>1. The small retailer is still able to compete with mail order house in most lines and ho has “convincing appeal” in his varied shook.</a:t>
            </a:r>
            <a:br>
              <a:rPr lang="en-US" sz="1400" dirty="0"/>
            </a:br>
            <a:r>
              <a:rPr lang="en-US" sz="1400" dirty="0"/>
              <a:t>2. All retail shops have the advantage of enabling customer to see and examine goods but mail order business may not provide the facility to their customer’s ordinal.</a:t>
            </a:r>
            <a:br>
              <a:rPr lang="en-US" sz="1400" dirty="0"/>
            </a:br>
            <a:r>
              <a:rPr lang="en-US" sz="1400" dirty="0"/>
              <a:t>3. Heavy expenses on advertising increase the cost to the customer as compared with normal retailers.</a:t>
            </a:r>
            <a:br>
              <a:rPr lang="en-US" sz="1400" dirty="0"/>
            </a:br>
            <a:r>
              <a:rPr lang="en-US" sz="1400" dirty="0"/>
              <a:t>4. Publicity through advertisement also include quality of goods; the wordings of advertisement often create confusion and also sometimes mislead the customer.</a:t>
            </a:r>
            <a:br>
              <a:rPr lang="en-US" sz="1400" dirty="0"/>
            </a:br>
            <a:r>
              <a:rPr lang="en-US" sz="1400" dirty="0"/>
              <a:t>5. The sales appeal is stereotyped and may not be easily altered.</a:t>
            </a:r>
            <a:br>
              <a:rPr lang="en-US" sz="1400" dirty="0"/>
            </a:br>
            <a:r>
              <a:rPr lang="en-US" sz="1400" dirty="0"/>
              <a:t>6. It is not easy to find causes of failure to affect sales nor is it easy to get the orders.</a:t>
            </a:r>
          </a:p>
          <a:p>
            <a:pPr marL="0" indent="0">
              <a:buNone/>
            </a:pPr>
            <a:endParaRPr lang="en-US" dirty="0"/>
          </a:p>
        </p:txBody>
      </p:sp>
    </p:spTree>
    <p:extLst>
      <p:ext uri="{BB962C8B-B14F-4D97-AF65-F5344CB8AC3E}">
        <p14:creationId xmlns:p14="http://schemas.microsoft.com/office/powerpoint/2010/main" val="54319042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Wholesale </a:t>
            </a:r>
            <a:r>
              <a:rPr lang="en-US" b="1" dirty="0" smtClean="0"/>
              <a:t>Trade</a:t>
            </a:r>
            <a:endParaRPr lang="en-US" dirty="0"/>
          </a:p>
        </p:txBody>
      </p:sp>
      <p:sp>
        <p:nvSpPr>
          <p:cNvPr id="3" name="Content Placeholder 2"/>
          <p:cNvSpPr>
            <a:spLocks noGrp="1"/>
          </p:cNvSpPr>
          <p:nvPr>
            <p:ph idx="1"/>
          </p:nvPr>
        </p:nvSpPr>
        <p:spPr/>
        <p:txBody>
          <a:bodyPr/>
          <a:lstStyle/>
          <a:p>
            <a:r>
              <a:rPr lang="en-US" sz="2400" i="1" u="sng" dirty="0"/>
              <a:t>DEFINITION</a:t>
            </a:r>
            <a:r>
              <a:rPr lang="en-US" sz="2400" dirty="0"/>
              <a:t> </a:t>
            </a:r>
            <a:endParaRPr lang="en-US" sz="2400" dirty="0" smtClean="0"/>
          </a:p>
          <a:p>
            <a:pPr marL="0" indent="0">
              <a:buNone/>
            </a:pPr>
            <a:r>
              <a:rPr lang="en-US" sz="2400" dirty="0" smtClean="0"/>
              <a:t>Generally </a:t>
            </a:r>
            <a:r>
              <a:rPr lang="en-US" sz="2400" dirty="0"/>
              <a:t>speaking trade may be carried on either on retail or wholesales basis. When the goods are purchase in a large quantity by a person to be sold in smaller quantities to retailers it is known as wholesale trade. It may be defined as follow.</a:t>
            </a:r>
            <a:br>
              <a:rPr lang="en-US" sz="2400" dirty="0"/>
            </a:br>
            <a:r>
              <a:rPr lang="en-US" sz="2400" i="1" dirty="0"/>
              <a:t>“ A wholesale transaction is one in which the purchaser dose no buy for his own private or personnel use but is guided by a profit or business motive if the making of purchase.”</a:t>
            </a:r>
            <a:endParaRPr lang="en-US" sz="2400" dirty="0"/>
          </a:p>
        </p:txBody>
      </p:sp>
    </p:spTree>
    <p:extLst>
      <p:ext uri="{BB962C8B-B14F-4D97-AF65-F5344CB8AC3E}">
        <p14:creationId xmlns:p14="http://schemas.microsoft.com/office/powerpoint/2010/main" val="189972875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74749" y="505497"/>
            <a:ext cx="10972800" cy="4525963"/>
          </a:xfrm>
        </p:spPr>
        <p:txBody>
          <a:bodyPr/>
          <a:lstStyle/>
          <a:p>
            <a:pPr marL="0" indent="0">
              <a:buNone/>
            </a:pPr>
            <a:r>
              <a:rPr lang="en-US" sz="2800" dirty="0" smtClean="0"/>
              <a:t>The </a:t>
            </a:r>
            <a:r>
              <a:rPr lang="en-US" sz="2800" dirty="0"/>
              <a:t>wholesaler has following characteristics:</a:t>
            </a:r>
            <a:br>
              <a:rPr lang="en-US" sz="2800" dirty="0"/>
            </a:br>
            <a:r>
              <a:rPr lang="en-US" sz="2800" dirty="0"/>
              <a:t>1. He deals in a larger quantity of goods which are being purchased from the manufacturer.</a:t>
            </a:r>
            <a:br>
              <a:rPr lang="en-US" sz="2800" dirty="0"/>
            </a:br>
            <a:r>
              <a:rPr lang="en-US" sz="2800" dirty="0"/>
              <a:t>2. His business is specialized</a:t>
            </a:r>
            <a:br>
              <a:rPr lang="en-US" sz="2800" dirty="0"/>
            </a:br>
            <a:r>
              <a:rPr lang="en-US" sz="2800" dirty="0"/>
              <a:t>3. He sells goods to retailers</a:t>
            </a:r>
            <a:r>
              <a:rPr lang="en-US" sz="2800" dirty="0" smtClean="0"/>
              <a:t>.</a:t>
            </a:r>
          </a:p>
          <a:p>
            <a:pPr marL="0" indent="0">
              <a:buNone/>
            </a:pPr>
            <a:r>
              <a:rPr lang="en-US" sz="2800" dirty="0"/>
              <a:t/>
            </a:r>
            <a:br>
              <a:rPr lang="en-US" sz="2800" dirty="0"/>
            </a:br>
            <a:r>
              <a:rPr lang="en-US" sz="2800" dirty="0"/>
              <a:t>Thus the wholesalers are said to be marketing institution who buy goods and then resell them. They are neither the manufacturers themselves nor the retailers but acts as a link between them.</a:t>
            </a:r>
          </a:p>
        </p:txBody>
      </p:sp>
    </p:spTree>
    <p:extLst>
      <p:ext uri="{BB962C8B-B14F-4D97-AF65-F5344CB8AC3E}">
        <p14:creationId xmlns:p14="http://schemas.microsoft.com/office/powerpoint/2010/main" val="223011284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832945"/>
          </a:xfrm>
        </p:spPr>
        <p:txBody>
          <a:bodyPr/>
          <a:lstStyle/>
          <a:p>
            <a:r>
              <a:rPr lang="en-US" sz="3600" b="1" dirty="0" smtClean="0"/>
              <a:t>Service Of Wholesaler To Manufacturers</a:t>
            </a:r>
            <a:endParaRPr lang="en-US" sz="3600" dirty="0"/>
          </a:p>
        </p:txBody>
      </p:sp>
      <p:sp>
        <p:nvSpPr>
          <p:cNvPr id="3" name="Content Placeholder 2"/>
          <p:cNvSpPr>
            <a:spLocks noGrp="1"/>
          </p:cNvSpPr>
          <p:nvPr>
            <p:ph idx="1"/>
          </p:nvPr>
        </p:nvSpPr>
        <p:spPr>
          <a:xfrm>
            <a:off x="167425" y="1107583"/>
            <a:ext cx="11822806" cy="4881093"/>
          </a:xfrm>
        </p:spPr>
        <p:txBody>
          <a:bodyPr/>
          <a:lstStyle/>
          <a:p>
            <a:r>
              <a:rPr lang="en-US" sz="1800" dirty="0" smtClean="0"/>
              <a:t>The </a:t>
            </a:r>
            <a:r>
              <a:rPr lang="en-US" sz="1800" dirty="0"/>
              <a:t>wholesaler render very valuable and important services to the manufacturer which are as follow</a:t>
            </a:r>
            <a:r>
              <a:rPr lang="en-US" sz="1800" dirty="0" smtClean="0"/>
              <a:t>.</a:t>
            </a:r>
          </a:p>
          <a:p>
            <a:pPr marL="0" indent="0">
              <a:buNone/>
            </a:pPr>
            <a:endParaRPr lang="en-US" sz="1800" dirty="0" smtClean="0"/>
          </a:p>
          <a:p>
            <a:pPr>
              <a:buAutoNum type="arabicPeriod"/>
            </a:pPr>
            <a:r>
              <a:rPr lang="en-US" sz="2000" dirty="0" smtClean="0"/>
              <a:t>By </a:t>
            </a:r>
            <a:r>
              <a:rPr lang="en-US" sz="2000" dirty="0"/>
              <a:t>buying in large quantities the wholesaler enables the manufacturer to benefit from the economies of lager scale production. So the wholesaler grants financial assistance to producers</a:t>
            </a:r>
            <a:r>
              <a:rPr lang="en-US" sz="2000" dirty="0" smtClean="0"/>
              <a:t>.</a:t>
            </a:r>
          </a:p>
          <a:p>
            <a:pPr>
              <a:buAutoNum type="arabicPeriod"/>
            </a:pPr>
            <a:r>
              <a:rPr lang="en-US" sz="2000" dirty="0"/>
              <a:t>A manufacturer is not expected to be expert seller. He is an expert technician and must pay all his attention to production. The wholesaler enables him to do this by taking upon his shoulder the responsibilities of </a:t>
            </a:r>
            <a:r>
              <a:rPr lang="en-US" sz="2000" dirty="0" smtClean="0"/>
              <a:t>distribution.</a:t>
            </a:r>
          </a:p>
          <a:p>
            <a:pPr>
              <a:buAutoNum type="arabicPeriod"/>
            </a:pPr>
            <a:r>
              <a:rPr lang="en-US" sz="2000" dirty="0"/>
              <a:t>The wholesaler relieves the manufacturer of the necessity for carrying larger stock . thus enabling him either to release his capital for future production or to carry on the business with less capital then would otherwise be </a:t>
            </a:r>
            <a:r>
              <a:rPr lang="en-US" sz="2000" dirty="0" smtClean="0"/>
              <a:t>necessary</a:t>
            </a:r>
          </a:p>
          <a:p>
            <a:pPr>
              <a:buAutoNum type="arabicPeriod"/>
            </a:pPr>
            <a:r>
              <a:rPr lang="en-US" sz="2000" dirty="0" smtClean="0"/>
              <a:t>The </a:t>
            </a:r>
            <a:r>
              <a:rPr lang="en-US" sz="2000" dirty="0"/>
              <a:t>wholesaler direct the manufacturer as regards the quality and quantity of the goods demanded, new market developments ,coming trends </a:t>
            </a:r>
            <a:r>
              <a:rPr lang="en-US" sz="2000" dirty="0" smtClean="0"/>
              <a:t>etc. </a:t>
            </a:r>
            <a:r>
              <a:rPr lang="en-US" sz="2000" dirty="0"/>
              <a:t>as they are in direct contact with the retailer who know the market conditions</a:t>
            </a:r>
            <a:r>
              <a:rPr lang="en-US" sz="1800" dirty="0"/>
              <a:t/>
            </a:r>
            <a:br>
              <a:rPr lang="en-US" sz="1800" dirty="0"/>
            </a:br>
            <a:endParaRPr lang="en-US" sz="1800" dirty="0"/>
          </a:p>
        </p:txBody>
      </p:sp>
    </p:spTree>
    <p:extLst>
      <p:ext uri="{BB962C8B-B14F-4D97-AF65-F5344CB8AC3E}">
        <p14:creationId xmlns:p14="http://schemas.microsoft.com/office/powerpoint/2010/main" val="60342394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 y="-1"/>
            <a:ext cx="12080383" cy="4585871"/>
          </a:xfrm>
          <a:prstGeom prst="rect">
            <a:avLst/>
          </a:prstGeom>
        </p:spPr>
        <p:txBody>
          <a:bodyPr wrap="square">
            <a:spAutoFit/>
          </a:bodyPr>
          <a:lstStyle/>
          <a:p>
            <a:endParaRPr lang="en-US" dirty="0" smtClean="0">
              <a:solidFill>
                <a:srgbClr val="222222"/>
              </a:solidFill>
              <a:latin typeface="Georgia" panose="02040502050405020303" pitchFamily="18" charset="0"/>
              <a:ea typeface="Times New Roman" panose="02020603050405020304" pitchFamily="18" charset="0"/>
              <a:cs typeface="Times New Roman" panose="02020603050405020304" pitchFamily="18" charset="0"/>
            </a:endParaRPr>
          </a:p>
          <a:p>
            <a:endParaRPr lang="en-US" sz="2000" dirty="0">
              <a:solidFill>
                <a:srgbClr val="222222"/>
              </a:solidFill>
              <a:latin typeface="Georgia" panose="02040502050405020303" pitchFamily="18" charset="0"/>
              <a:ea typeface="Times New Roman" panose="02020603050405020304" pitchFamily="18" charset="0"/>
              <a:cs typeface="Times New Roman" panose="02020603050405020304" pitchFamily="18" charset="0"/>
            </a:endParaRPr>
          </a:p>
          <a:p>
            <a:r>
              <a:rPr lang="en-US" sz="2000" dirty="0" smtClean="0">
                <a:solidFill>
                  <a:srgbClr val="222222"/>
                </a:solidFill>
                <a:latin typeface="Georgia" panose="02040502050405020303" pitchFamily="18" charset="0"/>
                <a:ea typeface="Times New Roman" panose="02020603050405020304" pitchFamily="18" charset="0"/>
                <a:cs typeface="Times New Roman" panose="02020603050405020304" pitchFamily="18" charset="0"/>
              </a:rPr>
              <a:t>5. The </a:t>
            </a:r>
            <a:r>
              <a:rPr lang="en-US" sz="2000" dirty="0">
                <a:solidFill>
                  <a:srgbClr val="222222"/>
                </a:solidFill>
                <a:latin typeface="Georgia" panose="02040502050405020303" pitchFamily="18" charset="0"/>
                <a:ea typeface="Times New Roman" panose="02020603050405020304" pitchFamily="18" charset="0"/>
                <a:cs typeface="Times New Roman" panose="02020603050405020304" pitchFamily="18" charset="0"/>
              </a:rPr>
              <a:t>wholesalers often enable the manufacturers to minimize his total distribution cost </a:t>
            </a:r>
            <a:r>
              <a:rPr lang="en-US" sz="2000" dirty="0" smtClean="0">
                <a:solidFill>
                  <a:srgbClr val="222222"/>
                </a:solidFill>
                <a:latin typeface="Georgia" panose="02040502050405020303" pitchFamily="18" charset="0"/>
                <a:ea typeface="Times New Roman" panose="02020603050405020304" pitchFamily="18" charset="0"/>
                <a:cs typeface="Times New Roman" panose="02020603050405020304" pitchFamily="18" charset="0"/>
              </a:rPr>
              <a:t>e.g.. </a:t>
            </a:r>
            <a:r>
              <a:rPr lang="en-US" sz="2000" dirty="0">
                <a:solidFill>
                  <a:srgbClr val="222222"/>
                </a:solidFill>
                <a:latin typeface="Georgia" panose="02040502050405020303" pitchFamily="18" charset="0"/>
                <a:ea typeface="Times New Roman" panose="02020603050405020304" pitchFamily="18" charset="0"/>
                <a:cs typeface="Times New Roman" panose="02020603050405020304" pitchFamily="18" charset="0"/>
              </a:rPr>
              <a:t>The manufacturer of consumer goods would behave to establish and maintain </a:t>
            </a:r>
            <a:r>
              <a:rPr lang="en-US" sz="2000" dirty="0" smtClean="0">
                <a:solidFill>
                  <a:srgbClr val="222222"/>
                </a:solidFill>
                <a:latin typeface="Georgia" panose="02040502050405020303" pitchFamily="18" charset="0"/>
                <a:ea typeface="Times New Roman" panose="02020603050405020304" pitchFamily="18" charset="0"/>
                <a:cs typeface="Times New Roman" panose="02020603050405020304" pitchFamily="18" charset="0"/>
              </a:rPr>
              <a:t>sales </a:t>
            </a:r>
            <a:r>
              <a:rPr lang="en-US" sz="2000" dirty="0">
                <a:solidFill>
                  <a:srgbClr val="222222"/>
                </a:solidFill>
                <a:latin typeface="Georgia" panose="02040502050405020303" pitchFamily="18" charset="0"/>
                <a:ea typeface="Times New Roman" panose="02020603050405020304" pitchFamily="18" charset="0"/>
                <a:cs typeface="Times New Roman" panose="02020603050405020304" pitchFamily="18" charset="0"/>
              </a:rPr>
              <a:t>force in order to reach all outlets in which he would like his product </a:t>
            </a:r>
            <a:r>
              <a:rPr lang="en-US" sz="2000" dirty="0" smtClean="0">
                <a:solidFill>
                  <a:srgbClr val="222222"/>
                </a:solidFill>
                <a:latin typeface="Georgia" panose="02040502050405020303" pitchFamily="18" charset="0"/>
                <a:ea typeface="Times New Roman" panose="02020603050405020304" pitchFamily="18" charset="0"/>
                <a:cs typeface="Times New Roman" panose="02020603050405020304" pitchFamily="18" charset="0"/>
              </a:rPr>
              <a:t>stocked.</a:t>
            </a:r>
          </a:p>
          <a:p>
            <a:endParaRPr lang="en-US" sz="2000" dirty="0" smtClean="0">
              <a:solidFill>
                <a:srgbClr val="222222"/>
              </a:solidFill>
              <a:latin typeface="Georgia" panose="02040502050405020303" pitchFamily="18" charset="0"/>
              <a:ea typeface="Times New Roman" panose="02020603050405020304" pitchFamily="18" charset="0"/>
              <a:cs typeface="Times New Roman" panose="02020603050405020304" pitchFamily="18" charset="0"/>
            </a:endParaRPr>
          </a:p>
          <a:p>
            <a:r>
              <a:rPr lang="en-US" sz="2000" dirty="0" smtClean="0">
                <a:solidFill>
                  <a:srgbClr val="222222"/>
                </a:solidFill>
                <a:latin typeface="Georgia" panose="02040502050405020303" pitchFamily="18" charset="0"/>
                <a:cs typeface="Times New Roman" panose="02020603050405020304" pitchFamily="18" charset="0"/>
              </a:rPr>
              <a:t>6. </a:t>
            </a:r>
            <a:r>
              <a:rPr lang="en-US" sz="2000" dirty="0" smtClean="0"/>
              <a:t>The </a:t>
            </a:r>
            <a:r>
              <a:rPr lang="en-US" sz="2000" dirty="0"/>
              <a:t>manufacturers are already short of funds and cannot afford to allow credit to retailers, however the wholesalers can do so and relieve the manufacturers from credit burden</a:t>
            </a:r>
            <a:r>
              <a:rPr lang="en-US" sz="2000" dirty="0" smtClean="0"/>
              <a:t>.</a:t>
            </a:r>
          </a:p>
          <a:p>
            <a:endParaRPr lang="en-US" sz="2000" dirty="0"/>
          </a:p>
          <a:p>
            <a:r>
              <a:rPr lang="en-US" sz="2000" dirty="0" smtClean="0"/>
              <a:t>7. The </a:t>
            </a:r>
            <a:r>
              <a:rPr lang="en-US" sz="2000" dirty="0"/>
              <a:t>wholesalers simplifies the marketing process and makes fewer transactions necessary. A manufacturer deals only with a selected number of wholesalers rather than hundreds and thousands of retailers</a:t>
            </a:r>
            <a:r>
              <a:rPr lang="en-US" sz="2000" dirty="0" smtClean="0"/>
              <a:t>.</a:t>
            </a:r>
          </a:p>
          <a:p>
            <a:endParaRPr lang="en-US" dirty="0">
              <a:solidFill>
                <a:srgbClr val="222222"/>
              </a:solidFill>
              <a:latin typeface="Georgia" panose="02040502050405020303" pitchFamily="18" charset="0"/>
              <a:ea typeface="Times New Roman" panose="02020603050405020304" pitchFamily="18" charset="0"/>
              <a:cs typeface="Times New Roman" panose="02020603050405020304" pitchFamily="18" charset="0"/>
            </a:endParaRPr>
          </a:p>
          <a:p>
            <a:r>
              <a:rPr lang="en-US" dirty="0">
                <a:solidFill>
                  <a:srgbClr val="222222"/>
                </a:solidFill>
                <a:latin typeface="Georgia" panose="02040502050405020303" pitchFamily="18" charset="0"/>
                <a:ea typeface="Times New Roman" panose="02020603050405020304" pitchFamily="18" charset="0"/>
                <a:cs typeface="Times New Roman" panose="02020603050405020304" pitchFamily="18" charset="0"/>
              </a:rPr>
              <a:t/>
            </a:r>
            <a:br>
              <a:rPr lang="en-US" dirty="0">
                <a:solidFill>
                  <a:srgbClr val="222222"/>
                </a:solidFill>
                <a:latin typeface="Georgia" panose="02040502050405020303" pitchFamily="18" charset="0"/>
                <a:ea typeface="Times New Roman" panose="02020603050405020304" pitchFamily="18" charset="0"/>
                <a:cs typeface="Times New Roman" panose="02020603050405020304" pitchFamily="18" charset="0"/>
              </a:rPr>
            </a:br>
            <a:endParaRPr lang="en-US" dirty="0"/>
          </a:p>
        </p:txBody>
      </p:sp>
    </p:spTree>
    <p:extLst>
      <p:ext uri="{BB962C8B-B14F-4D97-AF65-F5344CB8AC3E}">
        <p14:creationId xmlns:p14="http://schemas.microsoft.com/office/powerpoint/2010/main" val="342096648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t>S</a:t>
            </a:r>
            <a:r>
              <a:rPr lang="en-US" sz="3600" b="1" dirty="0" smtClean="0"/>
              <a:t>ervice of wholesalers to Retailers</a:t>
            </a:r>
            <a:endParaRPr lang="en-US" sz="3600" dirty="0"/>
          </a:p>
        </p:txBody>
      </p:sp>
      <p:sp>
        <p:nvSpPr>
          <p:cNvPr id="3" name="Content Placeholder 2"/>
          <p:cNvSpPr>
            <a:spLocks noGrp="1"/>
          </p:cNvSpPr>
          <p:nvPr>
            <p:ph idx="1"/>
          </p:nvPr>
        </p:nvSpPr>
        <p:spPr>
          <a:xfrm>
            <a:off x="167425" y="1417639"/>
            <a:ext cx="11848564" cy="4708526"/>
          </a:xfrm>
        </p:spPr>
        <p:txBody>
          <a:bodyPr/>
          <a:lstStyle/>
          <a:p>
            <a:pPr marL="0" indent="0">
              <a:buNone/>
            </a:pPr>
            <a:r>
              <a:rPr lang="en-US" sz="1800" dirty="0"/>
              <a:t>The wholesalers render very useful services to retailers which are as</a:t>
            </a:r>
            <a:r>
              <a:rPr lang="en-US" sz="1800" dirty="0" smtClean="0"/>
              <a:t>;</a:t>
            </a:r>
          </a:p>
          <a:p>
            <a:pPr marL="0" indent="0">
              <a:buNone/>
            </a:pPr>
            <a:r>
              <a:rPr lang="en-US" sz="1200" dirty="0"/>
              <a:t/>
            </a:r>
            <a:br>
              <a:rPr lang="en-US" sz="1200" dirty="0"/>
            </a:br>
            <a:r>
              <a:rPr lang="en-US" sz="2000" dirty="0"/>
              <a:t>1. Supplying goods according to the demand: the retailers due to smaller capital cannot hold a big stock of any commodity but he the wholesaler by holding large stock of different varieties of goods enables the retailers to make purchase in small quantities at interval and to carry on business with less capital.</a:t>
            </a:r>
            <a:br>
              <a:rPr lang="en-US" sz="2000" dirty="0"/>
            </a:br>
            <a:endParaRPr lang="en-US" sz="2000" dirty="0" smtClean="0"/>
          </a:p>
          <a:p>
            <a:pPr marL="0" indent="0">
              <a:buNone/>
            </a:pPr>
            <a:r>
              <a:rPr lang="en-US" sz="2000" dirty="0" smtClean="0"/>
              <a:t>2</a:t>
            </a:r>
            <a:r>
              <a:rPr lang="en-US" sz="2000" dirty="0"/>
              <a:t>. Facilitating choice of selection: a wholesaler hold large stocks of different varieties of goods and thus enables the retailers to exercise there choice and selection.</a:t>
            </a:r>
            <a:br>
              <a:rPr lang="en-US" sz="2000" dirty="0"/>
            </a:br>
            <a:endParaRPr lang="en-US" sz="2000" dirty="0" smtClean="0"/>
          </a:p>
          <a:p>
            <a:pPr marL="0" indent="0">
              <a:buNone/>
            </a:pPr>
            <a:r>
              <a:rPr lang="en-US" sz="2000" dirty="0" smtClean="0"/>
              <a:t>3.Credit </a:t>
            </a:r>
            <a:r>
              <a:rPr lang="en-US" sz="2000" dirty="0"/>
              <a:t>facility: most wholesaler grant credit. This reduces the capital requirements of the retailers and enable him to maintain huge stocks of goods.</a:t>
            </a:r>
            <a:br>
              <a:rPr lang="en-US" sz="2000" dirty="0"/>
            </a:br>
            <a:endParaRPr lang="en-US" sz="2000" dirty="0" smtClean="0"/>
          </a:p>
          <a:p>
            <a:pPr marL="0" indent="0">
              <a:buNone/>
            </a:pPr>
            <a:r>
              <a:rPr lang="en-US" sz="2000" dirty="0" smtClean="0"/>
              <a:t>4</a:t>
            </a:r>
            <a:r>
              <a:rPr lang="en-US" sz="2000" dirty="0"/>
              <a:t>. The stocks held by wholesalers enable the retailer to obtain supplies more quickly than they can from manufacturer.</a:t>
            </a:r>
            <a:r>
              <a:rPr lang="en-US" sz="1200" dirty="0"/>
              <a:t/>
            </a:r>
            <a:br>
              <a:rPr lang="en-US" sz="1200" dirty="0"/>
            </a:br>
            <a:endParaRPr lang="en-US" dirty="0"/>
          </a:p>
        </p:txBody>
      </p:sp>
    </p:spTree>
    <p:extLst>
      <p:ext uri="{BB962C8B-B14F-4D97-AF65-F5344CB8AC3E}">
        <p14:creationId xmlns:p14="http://schemas.microsoft.com/office/powerpoint/2010/main" val="138392008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26264" y="235041"/>
            <a:ext cx="11766997" cy="5341511"/>
          </a:xfrm>
        </p:spPr>
        <p:txBody>
          <a:bodyPr/>
          <a:lstStyle/>
          <a:p>
            <a:pPr marL="0" indent="0">
              <a:buNone/>
            </a:pPr>
            <a:r>
              <a:rPr lang="en-US" sz="2000" dirty="0"/>
              <a:t>5. The wholesaler makes the retailers buying function easier as he needs to deal only with a small number of wholesalers, rather than hundreds of manufacturers</a:t>
            </a:r>
            <a:r>
              <a:rPr lang="en-US" sz="2000" dirty="0" smtClean="0"/>
              <a:t>.</a:t>
            </a:r>
          </a:p>
          <a:p>
            <a:pPr marL="0" indent="0">
              <a:buNone/>
            </a:pPr>
            <a:r>
              <a:rPr lang="en-US" sz="2000" dirty="0"/>
              <a:t/>
            </a:r>
            <a:br>
              <a:rPr lang="en-US" sz="2000" dirty="0"/>
            </a:br>
            <a:r>
              <a:rPr lang="en-US" sz="2000" dirty="0"/>
              <a:t>6. He often enable a retailer to reduce his total buying cost . they are often able to take advantages of volume discounts</a:t>
            </a:r>
            <a:r>
              <a:rPr lang="en-US" sz="2000" dirty="0" smtClean="0"/>
              <a:t>.</a:t>
            </a:r>
          </a:p>
          <a:p>
            <a:pPr marL="0" indent="0">
              <a:buNone/>
            </a:pPr>
            <a:r>
              <a:rPr lang="en-US" sz="2000" dirty="0"/>
              <a:t/>
            </a:r>
            <a:br>
              <a:rPr lang="en-US" sz="2000" dirty="0"/>
            </a:br>
            <a:r>
              <a:rPr lang="en-US" sz="2000" dirty="0"/>
              <a:t>7. He regulates the price by controlling the supply and thus minimize the risk of retailers</a:t>
            </a:r>
            <a:r>
              <a:rPr lang="en-US" sz="2000" dirty="0" smtClean="0"/>
              <a:t>.</a:t>
            </a:r>
          </a:p>
          <a:p>
            <a:pPr marL="0" indent="0">
              <a:buNone/>
            </a:pPr>
            <a:r>
              <a:rPr lang="en-US" sz="2000" dirty="0"/>
              <a:t/>
            </a:r>
            <a:br>
              <a:rPr lang="en-US" sz="2000" dirty="0"/>
            </a:br>
            <a:r>
              <a:rPr lang="en-US" sz="2000" dirty="0"/>
              <a:t>8. Since they perform a storage service, therefore they absorb a part of retailers storage burden. If the retailers were to buy direct from the manufacturer they would have to store the goods themselves.</a:t>
            </a:r>
            <a:br>
              <a:rPr lang="en-US" sz="2000" dirty="0"/>
            </a:br>
            <a:endParaRPr lang="en-US" sz="2000" dirty="0" smtClean="0"/>
          </a:p>
          <a:p>
            <a:pPr marL="0" indent="0">
              <a:buNone/>
            </a:pPr>
            <a:r>
              <a:rPr lang="en-US" sz="2000" dirty="0" smtClean="0"/>
              <a:t>9</a:t>
            </a:r>
            <a:r>
              <a:rPr lang="en-US" sz="2000" dirty="0"/>
              <a:t>. They provide suggestion to retailers in connection with the store display, selling technique, and maintenance of accounts etc.</a:t>
            </a:r>
            <a:br>
              <a:rPr lang="en-US" sz="2000" dirty="0"/>
            </a:br>
            <a:endParaRPr lang="en-US" sz="2000" dirty="0" smtClean="0"/>
          </a:p>
          <a:p>
            <a:pPr marL="0" indent="0">
              <a:buNone/>
            </a:pPr>
            <a:r>
              <a:rPr lang="en-US" sz="2000" dirty="0" smtClean="0"/>
              <a:t>10</a:t>
            </a:r>
            <a:r>
              <a:rPr lang="en-US" sz="2000" dirty="0"/>
              <a:t>. The supply of goods in small quantity enables the retailers in avoiding wastage</a:t>
            </a:r>
          </a:p>
          <a:p>
            <a:pPr marL="0" indent="0">
              <a:buNone/>
            </a:pPr>
            <a:endParaRPr lang="en-US" dirty="0"/>
          </a:p>
        </p:txBody>
      </p:sp>
    </p:spTree>
    <p:extLst>
      <p:ext uri="{BB962C8B-B14F-4D97-AF65-F5344CB8AC3E}">
        <p14:creationId xmlns:p14="http://schemas.microsoft.com/office/powerpoint/2010/main" val="412409287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Retail </a:t>
            </a:r>
            <a:r>
              <a:rPr lang="en-US" b="1" dirty="0" smtClean="0"/>
              <a:t>Trade</a:t>
            </a:r>
            <a:endParaRPr lang="en-US" dirty="0"/>
          </a:p>
        </p:txBody>
      </p:sp>
      <p:sp>
        <p:nvSpPr>
          <p:cNvPr id="3" name="Content Placeholder 2"/>
          <p:cNvSpPr>
            <a:spLocks noGrp="1"/>
          </p:cNvSpPr>
          <p:nvPr>
            <p:ph idx="1"/>
          </p:nvPr>
        </p:nvSpPr>
        <p:spPr/>
        <p:txBody>
          <a:bodyPr/>
          <a:lstStyle/>
          <a:p>
            <a:endParaRPr lang="en-US" sz="2400" b="1" dirty="0" smtClean="0"/>
          </a:p>
          <a:p>
            <a:r>
              <a:rPr lang="en-US" sz="2400" b="1" dirty="0" smtClean="0"/>
              <a:t>INTRODUCTION</a:t>
            </a:r>
            <a:r>
              <a:rPr lang="en-US" sz="2400" dirty="0"/>
              <a:t> It fulfills the requirements of the final consumer by placing the goods at his disposal for final consumption. It is the link between the wholesaler and final consumers. The retailers provide an opportunity of choices to final consumers amongst the variety of product kept by the retailer. He can also buy the goods in small quantities nearest to his door in accordance with his requirements</a:t>
            </a:r>
          </a:p>
        </p:txBody>
      </p:sp>
    </p:spTree>
    <p:extLst>
      <p:ext uri="{BB962C8B-B14F-4D97-AF65-F5344CB8AC3E}">
        <p14:creationId xmlns:p14="http://schemas.microsoft.com/office/powerpoint/2010/main" val="42893455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FUNCTION OF RETAILERS</a:t>
            </a:r>
            <a:endParaRPr lang="en-US" dirty="0"/>
          </a:p>
        </p:txBody>
      </p:sp>
      <p:sp>
        <p:nvSpPr>
          <p:cNvPr id="3" name="Content Placeholder 2"/>
          <p:cNvSpPr>
            <a:spLocks noGrp="1"/>
          </p:cNvSpPr>
          <p:nvPr>
            <p:ph idx="1"/>
          </p:nvPr>
        </p:nvSpPr>
        <p:spPr>
          <a:xfrm>
            <a:off x="90152" y="1600201"/>
            <a:ext cx="11912958" cy="4525963"/>
          </a:xfrm>
        </p:spPr>
        <p:txBody>
          <a:bodyPr/>
          <a:lstStyle/>
          <a:p>
            <a:pPr>
              <a:buAutoNum type="arabicPeriod"/>
            </a:pPr>
            <a:r>
              <a:rPr lang="en-US" sz="1800" dirty="0"/>
              <a:t>T</a:t>
            </a:r>
            <a:r>
              <a:rPr lang="en-US" sz="1800" dirty="0" smtClean="0"/>
              <a:t>he </a:t>
            </a:r>
            <a:r>
              <a:rPr lang="en-US" sz="1800" dirty="0"/>
              <a:t>retailers supply goods at the very door of consumers. The consumer need not to go far to purchase the good because retailers are situated at very little distance. He may bring the goods with himself or he may leave them with the retailers to be delivered at his place as soon as possible</a:t>
            </a:r>
            <a:r>
              <a:rPr lang="en-US" sz="1800" dirty="0" smtClean="0"/>
              <a:t>.</a:t>
            </a:r>
          </a:p>
          <a:p>
            <a:pPr>
              <a:buAutoNum type="arabicPeriod"/>
            </a:pPr>
            <a:r>
              <a:rPr lang="en-US" sz="1800" dirty="0"/>
              <a:t>T</a:t>
            </a:r>
            <a:r>
              <a:rPr lang="en-US" sz="1800" dirty="0" smtClean="0"/>
              <a:t>he </a:t>
            </a:r>
            <a:r>
              <a:rPr lang="en-US" sz="1800" dirty="0"/>
              <a:t>greatest advantage of retailer is the stored goods and sell them in small quantities when the consumer requires. He thus relieves the consumers from the necessity of storing goods which may of them cannot do for the lack of </a:t>
            </a:r>
            <a:r>
              <a:rPr lang="en-US" sz="1800" dirty="0" smtClean="0"/>
              <a:t>resources.</a:t>
            </a:r>
            <a:endParaRPr lang="en-US" sz="1800" dirty="0"/>
          </a:p>
          <a:p>
            <a:pPr>
              <a:buAutoNum type="arabicPeriod"/>
            </a:pPr>
            <a:r>
              <a:rPr lang="en-US" sz="1800" dirty="0"/>
              <a:t>H</a:t>
            </a:r>
            <a:r>
              <a:rPr lang="en-US" sz="1800" dirty="0" smtClean="0"/>
              <a:t>e </a:t>
            </a:r>
            <a:r>
              <a:rPr lang="en-US" sz="1800" dirty="0"/>
              <a:t>tries to study the taste of the consumers and keeps the goods likely be in demand. He again keep wholesale merchants in touch with changing fashion and tastes and thus enables those goods to be produced which are really in </a:t>
            </a:r>
            <a:r>
              <a:rPr lang="en-US" sz="1800" dirty="0" smtClean="0"/>
              <a:t>demand.</a:t>
            </a:r>
            <a:endParaRPr lang="en-US" sz="1800" dirty="0"/>
          </a:p>
          <a:p>
            <a:pPr>
              <a:buAutoNum type="arabicPeriod"/>
            </a:pPr>
            <a:r>
              <a:rPr lang="en-US" sz="1800" dirty="0"/>
              <a:t>H</a:t>
            </a:r>
            <a:r>
              <a:rPr lang="en-US" sz="1800" dirty="0" smtClean="0"/>
              <a:t>e </a:t>
            </a:r>
            <a:r>
              <a:rPr lang="en-US" sz="1800" dirty="0"/>
              <a:t>keeps the large variety of goods manufactured by different manufacturer with a view to enable his consumer good choice and </a:t>
            </a:r>
            <a:r>
              <a:rPr lang="en-US" sz="1800" dirty="0" smtClean="0"/>
              <a:t>selection.</a:t>
            </a:r>
            <a:endParaRPr lang="en-US" sz="1800" dirty="0"/>
          </a:p>
          <a:p>
            <a:pPr>
              <a:buAutoNum type="arabicPeriod"/>
            </a:pPr>
            <a:r>
              <a:rPr lang="en-US" sz="1800" dirty="0" smtClean="0"/>
              <a:t>if </a:t>
            </a:r>
            <a:r>
              <a:rPr lang="en-US" sz="1800" dirty="0"/>
              <a:t>the customer is dissatisfied by the good the retailers quite willingly makes good the </a:t>
            </a:r>
            <a:r>
              <a:rPr lang="en-US" sz="1800" dirty="0" smtClean="0"/>
              <a:t>complain.</a:t>
            </a:r>
            <a:endParaRPr lang="en-US" sz="1800" dirty="0"/>
          </a:p>
          <a:p>
            <a:pPr>
              <a:buAutoNum type="arabicPeriod"/>
            </a:pPr>
            <a:r>
              <a:rPr lang="en-US" sz="1800" dirty="0"/>
              <a:t>H</a:t>
            </a:r>
            <a:r>
              <a:rPr lang="en-US" sz="1800" dirty="0" smtClean="0"/>
              <a:t>e </a:t>
            </a:r>
            <a:r>
              <a:rPr lang="en-US" sz="1800" dirty="0"/>
              <a:t>adopts diverse methods for reaching the customers. His beautiful display and scientific advertisement are very educative</a:t>
            </a:r>
          </a:p>
        </p:txBody>
      </p:sp>
    </p:spTree>
    <p:extLst>
      <p:ext uri="{BB962C8B-B14F-4D97-AF65-F5344CB8AC3E}">
        <p14:creationId xmlns:p14="http://schemas.microsoft.com/office/powerpoint/2010/main" val="3509957750"/>
      </p:ext>
    </p:extLst>
  </p:cSld>
  <p:clrMapOvr>
    <a:masterClrMapping/>
  </p:clrMapOvr>
</p:sld>
</file>

<file path=ppt/theme/theme1.xml><?xml version="1.0" encoding="utf-8"?>
<a:theme xmlns:a="http://schemas.openxmlformats.org/drawingml/2006/main" name="Diseño predeterminado">
  <a:themeElements>
    <a:clrScheme name="Diseño predeterminad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iseño predeterminado">
      <a:majorFont>
        <a:latin typeface="Arial"/>
        <a:ea typeface=""/>
        <a:cs typeface="Arial"/>
      </a:majorFont>
      <a:minorFont>
        <a:latin typeface="Arial"/>
        <a:ea typeface=""/>
        <a:cs typeface="Arial"/>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Diseño predeterminad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iseño predeterminado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iseño predeterminado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iseño predeterminado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iseño predeterminado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iseño predeterminado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iseño predeterminado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iseño predeterminado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iseño predeterminado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iseño predeterminado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iseño predeterminado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iseño predeterminado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Commencement of New Business</Template>
  <TotalTime>301</TotalTime>
  <Words>582</Words>
  <Application>Microsoft Office PowerPoint</Application>
  <PresentationFormat>Widescreen</PresentationFormat>
  <Paragraphs>75</Paragraphs>
  <Slides>13</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13</vt:i4>
      </vt:variant>
    </vt:vector>
  </HeadingPairs>
  <TitlesOfParts>
    <vt:vector size="18" baseType="lpstr">
      <vt:lpstr>Arial</vt:lpstr>
      <vt:lpstr>Georgia</vt:lpstr>
      <vt:lpstr>Times New Roman</vt:lpstr>
      <vt:lpstr>Wingdings</vt:lpstr>
      <vt:lpstr>Diseño predeterminado</vt:lpstr>
      <vt:lpstr>PowerPoint Presentation</vt:lpstr>
      <vt:lpstr>Wholesale Trade</vt:lpstr>
      <vt:lpstr>PowerPoint Presentation</vt:lpstr>
      <vt:lpstr>Service Of Wholesaler To Manufacturers</vt:lpstr>
      <vt:lpstr>PowerPoint Presentation</vt:lpstr>
      <vt:lpstr>Service of wholesalers to Retailers</vt:lpstr>
      <vt:lpstr>PowerPoint Presentation</vt:lpstr>
      <vt:lpstr>Retail Trade</vt:lpstr>
      <vt:lpstr>FUNCTION OF RETAILERS</vt:lpstr>
      <vt:lpstr>Types of RETAILING</vt:lpstr>
      <vt:lpstr>Departmental stores </vt:lpstr>
      <vt:lpstr>MULTIPLE SHOP/ CHAIN STORE</vt:lpstr>
      <vt:lpstr>MAIL ORDER BUSINESS</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Types of Organization </dc:title>
  <dc:creator>Ch Umair</dc:creator>
  <cp:lastModifiedBy>Ch Umair</cp:lastModifiedBy>
  <cp:revision>51</cp:revision>
  <dcterms:created xsi:type="dcterms:W3CDTF">2019-03-15T10:16:13Z</dcterms:created>
  <dcterms:modified xsi:type="dcterms:W3CDTF">2020-02-06T15:34:19Z</dcterms:modified>
</cp:coreProperties>
</file>

<file path=docProps/thumbnail.jpeg>
</file>